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350" r:id="rId4"/>
    <p:sldId id="351" r:id="rId5"/>
    <p:sldId id="352" r:id="rId6"/>
    <p:sldId id="353" r:id="rId7"/>
    <p:sldId id="362" r:id="rId8"/>
    <p:sldId id="354" r:id="rId9"/>
    <p:sldId id="363" r:id="rId10"/>
    <p:sldId id="355" r:id="rId11"/>
    <p:sldId id="356" r:id="rId12"/>
    <p:sldId id="357" r:id="rId13"/>
    <p:sldId id="358" r:id="rId14"/>
    <p:sldId id="359" r:id="rId15"/>
    <p:sldId id="360" r:id="rId16"/>
    <p:sldId id="361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4"/>
  </p:normalViewPr>
  <p:slideViewPr>
    <p:cSldViewPr snapToGrid="0" snapToObjects="1">
      <p:cViewPr varScale="1">
        <p:scale>
          <a:sx n="90" d="100"/>
          <a:sy n="90" d="100"/>
        </p:scale>
        <p:origin x="8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2157A3-8F96-A44D-9513-965998A41F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DD5FF99-58E3-0942-8E7D-7DB8B02EB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BE8F52-075D-8F42-A64F-E6391440E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6A2BE8-3DF1-1448-AB7A-48BF391E9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E5B6B4-B425-9D4D-9C8D-ECDCAEC06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9680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082765-B72F-1C4A-93F4-E9987DB543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B6FE4B-9DAD-C24C-9A4C-38D218AA45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5AFC50-3F6B-B64A-A5AB-57B5B71A9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E1FE12-7BAA-FC4D-A706-80E1CE98E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7E2054-7927-1E46-8BF1-F1EBB1259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1342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EF07BA8-BF41-F14B-B481-B70F2556AE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CA98163-137D-154F-A4A0-5610688A24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D04708-0FDA-9A43-A85F-6F4580B37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E67D9A-B1FF-C04B-B34B-9B808492A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78541B-28D0-EF4E-8E73-A60F50ADD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07588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DBB596-5BC4-5542-909D-F1E7521A7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2350278-53C7-144E-99F3-23B9D4347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D34071-D90C-0949-9169-CE6D46BDD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02596D-1517-BC49-B12F-3E18A27DC6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54F50A-FFC4-F141-AC12-FD547451A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98804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A34F5F-9093-EA44-AD8C-D9645A57E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0A0317-3959-304E-9870-24F7524D9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51D1E8-A9BA-4643-9C9F-B869B089C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FF7E72-4581-D544-BF1C-5A435EEE3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D83482-E897-D242-A5B3-C185CC094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33422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1EF550-0EF2-C343-8EA3-516062519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8AEF62-64D9-8A45-BCAF-D5CE5C74C9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5A6125-629D-C244-A77D-795577050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02D511-8193-414B-B8E5-8A36A7598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D21810-D47B-184D-A60C-BA032D736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393EA81-88F2-CB4F-AE23-FAE4C3BC0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55648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40AB03-07E1-A747-A452-908358052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36DC766-B80E-F546-B5E4-49E17E64C9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40451D7-F82D-9544-BBF7-B430C6B71B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0093F2-C534-BF41-9A55-C2C0A47EE7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EBE6B94-927D-274F-8AE1-A32ED59B06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4333C96C-E5B1-FC42-BA18-E58988E88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1D7247-6676-E240-9D17-E5CBB5D55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0B8098E-C07A-E044-AD32-13DCC4BBC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90094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236285-63E9-FE4B-9BF1-E84C450B9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64D9EDC-2839-7445-8E39-FF746DD22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3DDD883-0D79-E344-BA9F-866C1E457C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041A13-B480-E642-9CD1-6D9679289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03317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65637D3-D5F2-514C-A4F3-401AED4F9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9E08275-33F2-CD45-9867-A7E56748F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020C68F-2528-7A4D-8EBE-F8A3438AA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16195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D25928-6BE1-1A47-AFAB-F06D9BC08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147973-EF9A-F345-B842-28FF99757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3B6F69E-B2E7-C84A-B96A-2354B64A44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662EBA-FB7C-DC4A-844F-C9EBA42B3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E9ED15B-0A49-5D4D-ABBD-2AD16A73B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35CF4CC-43C3-384D-9004-A88374371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37811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87D25A-70A4-EA4F-AAD9-3A547BC56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C0225F3-B1DD-EA47-857F-2FC68D3F4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704FB4-6550-D64B-9EC6-E422DF716F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46BD7DB-A9A7-AB48-8907-FF6068FB7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346026-BFA4-7B47-A080-37BFCBDC6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12CCBDE-DE23-8543-A18C-3BC37F3F9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2776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B2C15C6-11C0-6344-BD4B-F18B0F3B1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8D677F9-8433-8243-B0A7-FEA01FB1D9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E8C3CCE-6468-4448-AC46-69B85D7B2A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54ADE-174F-3940-9698-DE1A3FD9486A}" type="datetimeFigureOut">
              <a:rPr kumimoji="1" lang="ko-KR" altLang="en-US" smtClean="0"/>
              <a:t>2019. 11. 7.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A14116-28A6-2748-BFD8-6ECEE0F4AC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9729E7D-6E76-AA4D-8AC2-5727B033C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895CB4-82D5-D645-9651-A52A7FD7815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4502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50FD816-9611-DD4D-A216-354BA856FD39}"/>
              </a:ext>
            </a:extLst>
          </p:cNvPr>
          <p:cNvSpPr txBox="1"/>
          <p:nvPr/>
        </p:nvSpPr>
        <p:spPr>
          <a:xfrm>
            <a:off x="2121746" y="2105561"/>
            <a:ext cx="794850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4000" dirty="0">
                <a:solidFill>
                  <a:schemeClr val="accent2"/>
                </a:solidFill>
              </a:rPr>
              <a:t>보건기상지수</a:t>
            </a:r>
            <a:r>
              <a:rPr kumimoji="1"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개선 및 </a:t>
            </a:r>
            <a:endParaRPr kumimoji="1" lang="en-US" altLang="ko-KR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/>
            <a:r>
              <a:rPr kumimoji="1" lang="ko-KR" altLang="en-US" sz="4000" dirty="0">
                <a:solidFill>
                  <a:schemeClr val="accent2"/>
                </a:solidFill>
              </a:rPr>
              <a:t>어플리케이션</a:t>
            </a:r>
            <a:r>
              <a:rPr kumimoji="1" lang="ko-KR" altLang="en-US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개발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88C7E4-A83B-9B47-B7B0-D5167476D092}"/>
              </a:ext>
            </a:extLst>
          </p:cNvPr>
          <p:cNvSpPr txBox="1"/>
          <p:nvPr/>
        </p:nvSpPr>
        <p:spPr>
          <a:xfrm>
            <a:off x="4883167" y="4022349"/>
            <a:ext cx="2425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이준기 이승준 </a:t>
            </a:r>
            <a:r>
              <a:rPr kumimoji="1" lang="ko-KR" altLang="en-US" dirty="0" err="1"/>
              <a:t>김수인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381612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0" y="241440"/>
            <a:ext cx="10972800" cy="507831"/>
          </a:xfrm>
        </p:spPr>
        <p:txBody>
          <a:bodyPr>
            <a:spAutoFit/>
          </a:bodyPr>
          <a:lstStyle/>
          <a:p>
            <a:r>
              <a:rPr lang="ko-KR" altLang="en-US" sz="3000" dirty="0">
                <a:solidFill>
                  <a:schemeClr val="tx2"/>
                </a:solidFill>
              </a:rPr>
              <a:t>날씨 데이터</a:t>
            </a:r>
            <a:endParaRPr lang="en-US" sz="3000" dirty="0">
              <a:solidFill>
                <a:schemeClr val="tx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100666" y="733630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B3777BB-13AB-1C4D-B993-232450BA908D}"/>
              </a:ext>
            </a:extLst>
          </p:cNvPr>
          <p:cNvSpPr txBox="1"/>
          <p:nvPr/>
        </p:nvSpPr>
        <p:spPr>
          <a:xfrm>
            <a:off x="569751" y="1056795"/>
            <a:ext cx="5309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dirty="0"/>
              <a:t>API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12E312-6CB4-F04A-A9CA-7A6301465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666" y="1095495"/>
            <a:ext cx="5206125" cy="576250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83A6EA9-1FFE-3345-AFFD-41ED12497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0341" y="2089149"/>
            <a:ext cx="5802316" cy="302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099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0" y="241440"/>
            <a:ext cx="10972800" cy="507831"/>
          </a:xfrm>
        </p:spPr>
        <p:txBody>
          <a:bodyPr>
            <a:spAutoFit/>
          </a:bodyPr>
          <a:lstStyle/>
          <a:p>
            <a:r>
              <a:rPr lang="ko-KR" altLang="en-US" sz="3000" dirty="0">
                <a:solidFill>
                  <a:schemeClr val="tx2"/>
                </a:solidFill>
              </a:rPr>
              <a:t>날씨 데이터</a:t>
            </a:r>
            <a:endParaRPr lang="en-US" sz="3000" dirty="0">
              <a:solidFill>
                <a:schemeClr val="tx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100666" y="733630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12E312-6CB4-F04A-A9CA-7A63014658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535" y="1067977"/>
            <a:ext cx="5206125" cy="576250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83A6EA9-1FFE-3345-AFFD-41ED124970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106082"/>
            <a:ext cx="5802316" cy="302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285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0" y="241440"/>
            <a:ext cx="10972800" cy="507831"/>
          </a:xfrm>
        </p:spPr>
        <p:txBody>
          <a:bodyPr>
            <a:spAutoFit/>
          </a:bodyPr>
          <a:lstStyle/>
          <a:p>
            <a:r>
              <a:rPr lang="ko-KR" altLang="en-US" sz="3000" dirty="0">
                <a:solidFill>
                  <a:schemeClr val="tx2"/>
                </a:solidFill>
              </a:rPr>
              <a:t>데이터 </a:t>
            </a:r>
            <a:r>
              <a:rPr lang="en-US" altLang="ko-KR" sz="3000" dirty="0">
                <a:solidFill>
                  <a:schemeClr val="tx2"/>
                </a:solidFill>
              </a:rPr>
              <a:t>Merge</a:t>
            </a:r>
            <a:endParaRPr lang="en-US" sz="3000" dirty="0">
              <a:solidFill>
                <a:schemeClr val="tx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100666" y="733630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399D2E9-4D31-294A-AE2C-9385C2C08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8764" y="883444"/>
            <a:ext cx="7434472" cy="585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71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609600" y="584200"/>
            <a:ext cx="10972800" cy="697627"/>
          </a:xfrm>
        </p:spPr>
        <p:txBody>
          <a:bodyPr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Existing Model Building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791200" y="1236642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AD8635B-A7B3-DB4E-B123-F4F7A989E8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16" y="1485026"/>
            <a:ext cx="6756033" cy="382693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52BCCDD-1D76-F946-B8EC-2283427FD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716" y="5311959"/>
            <a:ext cx="6013450" cy="14957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2920567-71F5-1443-B6A8-E5DDD24BEDE7}"/>
              </a:ext>
            </a:extLst>
          </p:cNvPr>
          <p:cNvSpPr txBox="1"/>
          <p:nvPr/>
        </p:nvSpPr>
        <p:spPr>
          <a:xfrm>
            <a:off x="7382933" y="1509170"/>
            <a:ext cx="4849404" cy="5024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기상청에서 보건기상지수에 대해 제공</a:t>
            </a:r>
            <a:br>
              <a:rPr kumimoji="1" lang="en-US" altLang="ko-KR" dirty="0"/>
            </a:br>
            <a:r>
              <a:rPr kumimoji="1" lang="ko-KR" altLang="en-US" dirty="0"/>
              <a:t>하는 </a:t>
            </a:r>
            <a:r>
              <a:rPr kumimoji="1" lang="ko-KR" altLang="en-US" dirty="0" err="1"/>
              <a:t>경계값과</a:t>
            </a:r>
            <a:r>
              <a:rPr kumimoji="1" lang="ko-KR" altLang="en-US" dirty="0"/>
              <a:t> 가중치</a:t>
            </a:r>
            <a:r>
              <a:rPr kumimoji="1" lang="en-US" altLang="ko-KR" dirty="0"/>
              <a:t> </a:t>
            </a:r>
            <a:r>
              <a:rPr kumimoji="1" lang="ko-KR" altLang="en-US" dirty="0"/>
              <a:t>등을 활용하여</a:t>
            </a:r>
            <a:br>
              <a:rPr kumimoji="1" lang="en-US" altLang="ko-KR" dirty="0"/>
            </a:br>
            <a:r>
              <a:rPr kumimoji="1" lang="ko-KR" altLang="en-US" dirty="0"/>
              <a:t>기상청의 모델 그대로 재현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경계값</a:t>
            </a:r>
            <a:r>
              <a:rPr kumimoji="1" lang="ko-KR" altLang="en-US" dirty="0"/>
              <a:t> 산출 논리 및 누락된 가중치 표</a:t>
            </a:r>
            <a:r>
              <a:rPr kumimoji="1" lang="en-US" altLang="ko-KR" dirty="0"/>
              <a:t> </a:t>
            </a:r>
            <a:r>
              <a:rPr kumimoji="1" lang="ko-KR" altLang="en-US" dirty="0"/>
              <a:t>등</a:t>
            </a:r>
            <a:br>
              <a:rPr kumimoji="1" lang="en-US" altLang="ko-KR" dirty="0"/>
            </a:br>
            <a:r>
              <a:rPr kumimoji="1" lang="ko-KR" altLang="en-US" dirty="0"/>
              <a:t>추가</a:t>
            </a:r>
            <a:r>
              <a:rPr kumimoji="1" lang="en-US" altLang="ko-KR" dirty="0"/>
              <a:t> </a:t>
            </a:r>
            <a:r>
              <a:rPr kumimoji="1" lang="ko-KR" altLang="en-US" dirty="0"/>
              <a:t>자료 및 조언을 구하기</a:t>
            </a:r>
            <a:r>
              <a:rPr kumimoji="1" lang="en-US" altLang="ko-KR" dirty="0"/>
              <a:t> </a:t>
            </a:r>
            <a:r>
              <a:rPr kumimoji="1" lang="ko-KR" altLang="en-US" dirty="0"/>
              <a:t>위해 직접</a:t>
            </a:r>
            <a:br>
              <a:rPr kumimoji="1" lang="en-US" altLang="ko-KR" dirty="0"/>
            </a:br>
            <a:r>
              <a:rPr kumimoji="1" lang="ko-KR" altLang="en-US" dirty="0"/>
              <a:t>기상청</a:t>
            </a:r>
            <a:r>
              <a:rPr kumimoji="1" lang="en-US" altLang="ko-KR" dirty="0"/>
              <a:t> </a:t>
            </a:r>
            <a:r>
              <a:rPr kumimoji="1" lang="ko-KR" altLang="en-US" dirty="0"/>
              <a:t>보건기상지수 담당자와</a:t>
            </a:r>
            <a:r>
              <a:rPr kumimoji="1" lang="en-US" altLang="ko-KR" dirty="0"/>
              <a:t> </a:t>
            </a:r>
            <a:r>
              <a:rPr kumimoji="1" lang="ko-KR" altLang="en-US" dirty="0"/>
              <a:t>통화하여</a:t>
            </a:r>
            <a:br>
              <a:rPr kumimoji="1" lang="en-US" altLang="ko-KR" dirty="0"/>
            </a:br>
            <a:r>
              <a:rPr kumimoji="1" lang="ko-KR" altLang="en-US" dirty="0"/>
              <a:t>자료를</a:t>
            </a:r>
            <a:r>
              <a:rPr kumimoji="1" lang="en-US" altLang="ko-KR" dirty="0"/>
              <a:t> </a:t>
            </a:r>
            <a:r>
              <a:rPr kumimoji="1" lang="ko-KR" altLang="en-US" dirty="0"/>
              <a:t>제공 받음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기상청 확인 결과 현재 제공되는 </a:t>
            </a:r>
            <a:r>
              <a:rPr kumimoji="1" lang="ko-KR" altLang="en-US" dirty="0" err="1"/>
              <a:t>지수값은</a:t>
            </a:r>
            <a:br>
              <a:rPr kumimoji="1" lang="en-US" altLang="ko-KR" dirty="0"/>
            </a:br>
            <a:r>
              <a:rPr kumimoji="1" lang="en-US" altLang="ko-KR" dirty="0"/>
              <a:t>2002-2011</a:t>
            </a:r>
            <a:r>
              <a:rPr kumimoji="1" lang="ko-KR" altLang="en-US" dirty="0"/>
              <a:t>년의 </a:t>
            </a:r>
            <a:r>
              <a:rPr kumimoji="1" lang="en-US" altLang="ko-KR" dirty="0"/>
              <a:t>10</a:t>
            </a:r>
            <a:r>
              <a:rPr kumimoji="1" lang="ko-KR" altLang="en-US" dirty="0"/>
              <a:t>년치 데이터를 이용하여</a:t>
            </a:r>
            <a:br>
              <a:rPr kumimoji="1" lang="en-US" altLang="ko-KR" dirty="0"/>
            </a:br>
            <a:r>
              <a:rPr kumimoji="1" lang="ko-KR" altLang="en-US" dirty="0"/>
              <a:t>산출한 </a:t>
            </a:r>
            <a:r>
              <a:rPr kumimoji="1" lang="ko-KR" altLang="en-US" dirty="0" err="1"/>
              <a:t>경계값을</a:t>
            </a:r>
            <a:r>
              <a:rPr kumimoji="1" lang="ko-KR" altLang="en-US" dirty="0"/>
              <a:t> 이용하는 것을 확인</a:t>
            </a: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78628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609600" y="584200"/>
            <a:ext cx="10972800" cy="697627"/>
          </a:xfrm>
        </p:spPr>
        <p:txBody>
          <a:bodyPr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Existing Model Building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791200" y="1236642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DA35839-A2B7-470A-90B1-D3E15E720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409682"/>
            <a:ext cx="4414186" cy="5368419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C9852E0D-C6DF-4A71-8740-212711AF7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555603"/>
            <a:ext cx="5000625" cy="3076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13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609600" y="584200"/>
            <a:ext cx="10972800" cy="697627"/>
          </a:xfrm>
        </p:spPr>
        <p:txBody>
          <a:bodyPr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Our Model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791200" y="1236642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1991368-A3AE-4E4A-B985-2FF47132D2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889"/>
          <a:stretch/>
        </p:blipFill>
        <p:spPr>
          <a:xfrm>
            <a:off x="609600" y="2084016"/>
            <a:ext cx="5271811" cy="268996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17A093A3-4C56-489E-9F98-953B9EE975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66900"/>
            <a:ext cx="5057775" cy="3124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175CA8-9A0D-834B-8E2A-2E9928169A6D}"/>
              </a:ext>
            </a:extLst>
          </p:cNvPr>
          <p:cNvSpPr txBox="1"/>
          <p:nvPr/>
        </p:nvSpPr>
        <p:spPr>
          <a:xfrm>
            <a:off x="1296609" y="5299161"/>
            <a:ext cx="95987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ko-KR" dirty="0"/>
              <a:t>DNN, </a:t>
            </a:r>
            <a:r>
              <a:rPr kumimoji="1" lang="en-US" altLang="ko-KR" dirty="0" err="1"/>
              <a:t>Xgboost</a:t>
            </a:r>
            <a:r>
              <a:rPr kumimoji="1" lang="en-US" altLang="ko-KR" dirty="0"/>
              <a:t>, </a:t>
            </a:r>
            <a:r>
              <a:rPr kumimoji="1" lang="en-US" altLang="ko-KR" dirty="0" err="1"/>
              <a:t>Randomforest</a:t>
            </a:r>
            <a:r>
              <a:rPr kumimoji="1" lang="en-US" altLang="ko-KR" dirty="0"/>
              <a:t>, Bi-directional GRU </a:t>
            </a:r>
            <a:r>
              <a:rPr kumimoji="1" lang="ko-KR" altLang="en-US" dirty="0"/>
              <a:t>등 다양한 모델링을 </a:t>
            </a:r>
            <a:r>
              <a:rPr kumimoji="1" lang="ko-KR" altLang="en-US" dirty="0" err="1"/>
              <a:t>해놓음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기본 </a:t>
            </a:r>
            <a:r>
              <a:rPr kumimoji="1" lang="en-US" altLang="ko-KR" dirty="0"/>
              <a:t>Default </a:t>
            </a:r>
            <a:r>
              <a:rPr kumimoji="1" lang="en-US" altLang="ko-KR" dirty="0" err="1"/>
              <a:t>xgboost</a:t>
            </a:r>
            <a:r>
              <a:rPr kumimoji="1" lang="en-US" altLang="ko-KR" dirty="0"/>
              <a:t> model</a:t>
            </a:r>
            <a:r>
              <a:rPr kumimoji="1" lang="ko-KR" altLang="en-US" dirty="0"/>
              <a:t>만으로도 기존의 보건기상지수보다 </a:t>
            </a:r>
            <a:r>
              <a:rPr kumimoji="1" lang="en-US" altLang="ko-KR" dirty="0"/>
              <a:t>12%</a:t>
            </a:r>
            <a:r>
              <a:rPr kumimoji="1" lang="ko-KR" altLang="en-US" dirty="0"/>
              <a:t>나 높은 </a:t>
            </a:r>
            <a:r>
              <a:rPr kumimoji="1" lang="en-US" altLang="ko-KR" dirty="0"/>
              <a:t>Accuracy</a:t>
            </a:r>
            <a:r>
              <a:rPr kumimoji="1" lang="ko-KR" altLang="en-US" dirty="0" err="1"/>
              <a:t>를</a:t>
            </a:r>
            <a:br>
              <a:rPr kumimoji="1" lang="en-US" altLang="ko-KR" dirty="0"/>
            </a:br>
            <a:r>
              <a:rPr kumimoji="1" lang="ko-KR" altLang="en-US" dirty="0"/>
              <a:t>얻을 수 있음</a:t>
            </a:r>
          </a:p>
        </p:txBody>
      </p:sp>
    </p:spTree>
    <p:extLst>
      <p:ext uri="{BB962C8B-B14F-4D97-AF65-F5344CB8AC3E}">
        <p14:creationId xmlns:p14="http://schemas.microsoft.com/office/powerpoint/2010/main" val="32562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609600" y="584200"/>
            <a:ext cx="10972800" cy="697627"/>
          </a:xfrm>
        </p:spPr>
        <p:txBody>
          <a:bodyPr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Future Study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791200" y="1236642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2070C6AD-F341-9648-B308-8513838792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63" t="58990" r="8903"/>
          <a:stretch/>
        </p:blipFill>
        <p:spPr>
          <a:xfrm>
            <a:off x="438685" y="1974837"/>
            <a:ext cx="5112175" cy="439209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812BF35-56E3-FA43-8F13-CC1BCF2CB0F5}"/>
              </a:ext>
            </a:extLst>
          </p:cNvPr>
          <p:cNvSpPr txBox="1"/>
          <p:nvPr/>
        </p:nvSpPr>
        <p:spPr>
          <a:xfrm>
            <a:off x="6175151" y="1974837"/>
            <a:ext cx="5407249" cy="5024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dirty="0"/>
              <a:t>기존의 </a:t>
            </a:r>
            <a:r>
              <a:rPr kumimoji="1" lang="en-US" altLang="ko-KR" dirty="0"/>
              <a:t>activity diagram </a:t>
            </a:r>
            <a:r>
              <a:rPr kumimoji="1" lang="ko-KR" altLang="en-US" dirty="0"/>
              <a:t>설계대로 여러 모델과</a:t>
            </a:r>
            <a:br>
              <a:rPr kumimoji="1" lang="en-US" altLang="ko-KR" dirty="0"/>
            </a:br>
            <a:r>
              <a:rPr kumimoji="1" lang="en-US" altLang="ko-KR" dirty="0"/>
              <a:t>stacking, ensemble</a:t>
            </a:r>
            <a:r>
              <a:rPr kumimoji="1" lang="ko-KR" altLang="en-US" dirty="0"/>
              <a:t> 모델들을 구현 후 비교평가</a:t>
            </a:r>
            <a:br>
              <a:rPr kumimoji="1" lang="en-US" altLang="ko-KR" dirty="0"/>
            </a:br>
            <a:r>
              <a:rPr kumimoji="1" lang="ko-KR" altLang="en-US" dirty="0"/>
              <a:t>할 예정임</a:t>
            </a:r>
            <a:endParaRPr kumimoji="1" lang="en-US" altLang="ko-KR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dirty="0"/>
              <a:t>안드로이드 파트에</a:t>
            </a:r>
            <a:r>
              <a:rPr kumimoji="1" lang="en-US" altLang="ko-KR" dirty="0"/>
              <a:t> </a:t>
            </a:r>
            <a:r>
              <a:rPr kumimoji="1" lang="ko-KR" altLang="en-US" dirty="0"/>
              <a:t>넘겨 줄 데이터베이스 혹은</a:t>
            </a:r>
            <a:br>
              <a:rPr kumimoji="1" lang="en-US" altLang="ko-KR" dirty="0"/>
            </a:br>
            <a:r>
              <a:rPr kumimoji="1" lang="en-US" altLang="ko-KR" dirty="0"/>
              <a:t>csv</a:t>
            </a:r>
            <a:r>
              <a:rPr kumimoji="1" lang="ko-KR" altLang="en-US" dirty="0"/>
              <a:t> 형태의 데이터 파일 생성</a:t>
            </a:r>
            <a:endParaRPr kumimoji="1" lang="en-US" altLang="ko-KR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dirty="0"/>
              <a:t>중요 설명 변수들을 찾아내어 </a:t>
            </a:r>
            <a:r>
              <a:rPr kumimoji="1" lang="ko-KR" altLang="en-US" dirty="0" err="1"/>
              <a:t>어플에서</a:t>
            </a:r>
            <a:r>
              <a:rPr kumimoji="1" lang="ko-KR" altLang="en-US" dirty="0"/>
              <a:t> 제공할</a:t>
            </a:r>
            <a:br>
              <a:rPr kumimoji="1" lang="en-US" altLang="ko-KR" dirty="0"/>
            </a:br>
            <a:r>
              <a:rPr kumimoji="1" lang="ko-KR" altLang="en-US" dirty="0"/>
              <a:t>수 있을 지 여부를 판단</a:t>
            </a:r>
            <a:endParaRPr kumimoji="1" lang="en-US" altLang="ko-KR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dirty="0" err="1"/>
              <a:t>어플에서</a:t>
            </a:r>
            <a:r>
              <a:rPr kumimoji="1" lang="ko-KR" altLang="en-US" dirty="0"/>
              <a:t> 제공할 더 다양한 질병 코드들에 대한</a:t>
            </a:r>
            <a:br>
              <a:rPr kumimoji="1" lang="en-US" altLang="ko-KR" dirty="0"/>
            </a:br>
            <a:r>
              <a:rPr kumimoji="1" lang="ko-KR" altLang="en-US" dirty="0"/>
              <a:t>추가적인 학습 </a:t>
            </a:r>
            <a:endParaRPr kumimoji="1" lang="en-US" altLang="ko-KR" dirty="0"/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kumimoji="1" lang="ko-KR" altLang="en-US" dirty="0"/>
              <a:t>기존의 </a:t>
            </a:r>
            <a:r>
              <a:rPr kumimoji="1" lang="en-US" altLang="ko-KR" dirty="0"/>
              <a:t>10</a:t>
            </a:r>
            <a:r>
              <a:rPr kumimoji="1" lang="ko-KR" altLang="en-US" dirty="0"/>
              <a:t>년치 데이터가 아닌 </a:t>
            </a:r>
            <a:r>
              <a:rPr kumimoji="1" lang="en-US" altLang="ko-KR" dirty="0"/>
              <a:t>2002-2017</a:t>
            </a:r>
            <a:r>
              <a:rPr kumimoji="1" lang="ko-KR" altLang="en-US" dirty="0"/>
              <a:t>의</a:t>
            </a:r>
            <a:br>
              <a:rPr kumimoji="1" lang="en-US" altLang="ko-KR" dirty="0"/>
            </a:br>
            <a:r>
              <a:rPr kumimoji="1" lang="en-US" altLang="ko-KR" dirty="0"/>
              <a:t>16</a:t>
            </a:r>
            <a:r>
              <a:rPr kumimoji="1" lang="ko-KR" altLang="en-US" dirty="0"/>
              <a:t>년치 데이터로 학습 진행 예정</a:t>
            </a:r>
            <a:br>
              <a:rPr kumimoji="1" lang="en-US" altLang="ko-KR" dirty="0"/>
            </a:br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74506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614620" y="1723021"/>
            <a:ext cx="2615502" cy="701731"/>
          </a:xfrm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chemeClr val="tx2"/>
                </a:solidFill>
              </a:rPr>
              <a:t>Contents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5508525" y="1873906"/>
            <a:ext cx="3838675" cy="3532336"/>
            <a:chOff x="4131394" y="1405429"/>
            <a:chExt cx="2879006" cy="2649252"/>
          </a:xfrm>
        </p:grpSpPr>
        <p:sp>
          <p:nvSpPr>
            <p:cNvPr id="9" name="Oval 8"/>
            <p:cNvSpPr/>
            <p:nvPr/>
          </p:nvSpPr>
          <p:spPr>
            <a:xfrm>
              <a:off x="4131394" y="2058919"/>
              <a:ext cx="43013" cy="43013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cxnSp>
          <p:nvCxnSpPr>
            <p:cNvPr id="11" name="Straight Connector 10"/>
            <p:cNvCxnSpPr/>
            <p:nvPr/>
          </p:nvCxnSpPr>
          <p:spPr>
            <a:xfrm>
              <a:off x="4152900" y="1405429"/>
              <a:ext cx="0" cy="533400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Content Placeholder 7"/>
            <p:cNvSpPr txBox="1">
              <a:spLocks/>
            </p:cNvSpPr>
            <p:nvPr/>
          </p:nvSpPr>
          <p:spPr>
            <a:xfrm>
              <a:off x="4274025" y="1848981"/>
              <a:ext cx="2736375" cy="2205700"/>
            </a:xfrm>
            <a:prstGeom prst="rect">
              <a:avLst/>
            </a:prstGeom>
          </p:spPr>
          <p:txBody>
            <a:bodyPr vert="horz" wrap="square" lIns="121920" tIns="60960" rIns="121920" bIns="60960" rtlCol="0">
              <a:sp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50000"/>
                </a:lnSpc>
                <a:buNone/>
              </a:pPr>
              <a:r>
                <a:rPr lang="en-US" sz="1867" dirty="0"/>
                <a:t>Overall Process Flow</a:t>
              </a:r>
            </a:p>
            <a:p>
              <a:pPr marL="0" indent="0">
                <a:lnSpc>
                  <a:spcPct val="150000"/>
                </a:lnSpc>
                <a:buNone/>
              </a:pPr>
              <a:r>
                <a:rPr lang="en-US" sz="1867" dirty="0"/>
                <a:t>Modeling Part Flow</a:t>
              </a:r>
            </a:p>
            <a:p>
              <a:pPr marL="0" indent="0">
                <a:lnSpc>
                  <a:spcPct val="150000"/>
                </a:lnSpc>
                <a:buNone/>
              </a:pPr>
              <a:r>
                <a:rPr lang="en-US" sz="1867" dirty="0"/>
                <a:t>Data collect and Preprocessing</a:t>
              </a:r>
            </a:p>
            <a:p>
              <a:pPr marL="0" indent="0">
                <a:lnSpc>
                  <a:spcPct val="150000"/>
                </a:lnSpc>
                <a:buNone/>
              </a:pPr>
              <a:r>
                <a:rPr lang="en-US" sz="1867" dirty="0"/>
                <a:t>Existing model building </a:t>
              </a:r>
            </a:p>
            <a:p>
              <a:pPr marL="0" indent="0">
                <a:lnSpc>
                  <a:spcPct val="150000"/>
                </a:lnSpc>
                <a:buNone/>
              </a:pPr>
              <a:r>
                <a:rPr lang="en-US" sz="1867" dirty="0"/>
                <a:t>Our Model</a:t>
              </a:r>
            </a:p>
            <a:p>
              <a:pPr marL="0" indent="0">
                <a:lnSpc>
                  <a:spcPct val="150000"/>
                </a:lnSpc>
                <a:buNone/>
              </a:pPr>
              <a:r>
                <a:rPr lang="en-US" sz="1867" dirty="0"/>
                <a:t>Future Study</a:t>
              </a:r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4152900" y="2194725"/>
              <a:ext cx="0" cy="127692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4152900" y="2558381"/>
              <a:ext cx="0" cy="127692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4152900" y="2922037"/>
              <a:ext cx="0" cy="127692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4152900" y="3285693"/>
              <a:ext cx="0" cy="127692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4152900" y="3649349"/>
              <a:ext cx="0" cy="127692"/>
            </a:xfrm>
            <a:prstGeom prst="line">
              <a:avLst/>
            </a:prstGeom>
            <a:ln>
              <a:solidFill>
                <a:schemeClr val="tx1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/>
            <p:cNvSpPr/>
            <p:nvPr/>
          </p:nvSpPr>
          <p:spPr>
            <a:xfrm>
              <a:off x="4131394" y="2781985"/>
              <a:ext cx="43013" cy="43013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5" name="Oval 24"/>
            <p:cNvSpPr/>
            <p:nvPr/>
          </p:nvSpPr>
          <p:spPr>
            <a:xfrm>
              <a:off x="4131394" y="2420452"/>
              <a:ext cx="43013" cy="43013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6" name="Oval 25"/>
            <p:cNvSpPr/>
            <p:nvPr/>
          </p:nvSpPr>
          <p:spPr>
            <a:xfrm>
              <a:off x="4131394" y="3143518"/>
              <a:ext cx="43013" cy="43013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4131394" y="3505051"/>
              <a:ext cx="43013" cy="43013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8" name="Oval 27"/>
            <p:cNvSpPr/>
            <p:nvPr/>
          </p:nvSpPr>
          <p:spPr>
            <a:xfrm>
              <a:off x="4131394" y="3866586"/>
              <a:ext cx="43013" cy="43013"/>
            </a:xfrm>
            <a:prstGeom prst="ellipse">
              <a:avLst/>
            </a:prstGeom>
            <a:solidFill>
              <a:schemeClr val="accent2"/>
            </a:solidFill>
            <a:ln w="12700">
              <a:solidFill>
                <a:schemeClr val="accent2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5" name="Freeform 6"/>
            <p:cNvSpPr>
              <a:spLocks noEditPoints="1"/>
            </p:cNvSpPr>
            <p:nvPr/>
          </p:nvSpPr>
          <p:spPr bwMode="auto">
            <a:xfrm>
              <a:off x="4359302" y="1445351"/>
              <a:ext cx="452840" cy="323359"/>
            </a:xfrm>
            <a:custGeom>
              <a:avLst/>
              <a:gdLst>
                <a:gd name="T0" fmla="*/ 40 w 280"/>
                <a:gd name="T1" fmla="*/ 160 h 200"/>
                <a:gd name="T2" fmla="*/ 20 w 280"/>
                <a:gd name="T3" fmla="*/ 160 h 200"/>
                <a:gd name="T4" fmla="*/ 0 w 280"/>
                <a:gd name="T5" fmla="*/ 180 h 200"/>
                <a:gd name="T6" fmla="*/ 20 w 280"/>
                <a:gd name="T7" fmla="*/ 200 h 200"/>
                <a:gd name="T8" fmla="*/ 40 w 280"/>
                <a:gd name="T9" fmla="*/ 200 h 200"/>
                <a:gd name="T10" fmla="*/ 60 w 280"/>
                <a:gd name="T11" fmla="*/ 180 h 200"/>
                <a:gd name="T12" fmla="*/ 40 w 280"/>
                <a:gd name="T13" fmla="*/ 160 h 200"/>
                <a:gd name="T14" fmla="*/ 40 w 280"/>
                <a:gd name="T15" fmla="*/ 80 h 200"/>
                <a:gd name="T16" fmla="*/ 20 w 280"/>
                <a:gd name="T17" fmla="*/ 80 h 200"/>
                <a:gd name="T18" fmla="*/ 0 w 280"/>
                <a:gd name="T19" fmla="*/ 100 h 200"/>
                <a:gd name="T20" fmla="*/ 20 w 280"/>
                <a:gd name="T21" fmla="*/ 120 h 200"/>
                <a:gd name="T22" fmla="*/ 40 w 280"/>
                <a:gd name="T23" fmla="*/ 120 h 200"/>
                <a:gd name="T24" fmla="*/ 60 w 280"/>
                <a:gd name="T25" fmla="*/ 100 h 200"/>
                <a:gd name="T26" fmla="*/ 40 w 280"/>
                <a:gd name="T27" fmla="*/ 80 h 200"/>
                <a:gd name="T28" fmla="*/ 40 w 280"/>
                <a:gd name="T29" fmla="*/ 0 h 200"/>
                <a:gd name="T30" fmla="*/ 20 w 280"/>
                <a:gd name="T31" fmla="*/ 0 h 200"/>
                <a:gd name="T32" fmla="*/ 0 w 280"/>
                <a:gd name="T33" fmla="*/ 20 h 200"/>
                <a:gd name="T34" fmla="*/ 20 w 280"/>
                <a:gd name="T35" fmla="*/ 40 h 200"/>
                <a:gd name="T36" fmla="*/ 40 w 280"/>
                <a:gd name="T37" fmla="*/ 40 h 200"/>
                <a:gd name="T38" fmla="*/ 60 w 280"/>
                <a:gd name="T39" fmla="*/ 20 h 200"/>
                <a:gd name="T40" fmla="*/ 40 w 280"/>
                <a:gd name="T41" fmla="*/ 0 h 200"/>
                <a:gd name="T42" fmla="*/ 120 w 280"/>
                <a:gd name="T43" fmla="*/ 40 h 200"/>
                <a:gd name="T44" fmla="*/ 260 w 280"/>
                <a:gd name="T45" fmla="*/ 40 h 200"/>
                <a:gd name="T46" fmla="*/ 280 w 280"/>
                <a:gd name="T47" fmla="*/ 20 h 200"/>
                <a:gd name="T48" fmla="*/ 260 w 280"/>
                <a:gd name="T49" fmla="*/ 0 h 200"/>
                <a:gd name="T50" fmla="*/ 120 w 280"/>
                <a:gd name="T51" fmla="*/ 0 h 200"/>
                <a:gd name="T52" fmla="*/ 100 w 280"/>
                <a:gd name="T53" fmla="*/ 20 h 200"/>
                <a:gd name="T54" fmla="*/ 120 w 280"/>
                <a:gd name="T55" fmla="*/ 40 h 200"/>
                <a:gd name="T56" fmla="*/ 260 w 280"/>
                <a:gd name="T57" fmla="*/ 80 h 200"/>
                <a:gd name="T58" fmla="*/ 120 w 280"/>
                <a:gd name="T59" fmla="*/ 80 h 200"/>
                <a:gd name="T60" fmla="*/ 100 w 280"/>
                <a:gd name="T61" fmla="*/ 100 h 200"/>
                <a:gd name="T62" fmla="*/ 120 w 280"/>
                <a:gd name="T63" fmla="*/ 120 h 200"/>
                <a:gd name="T64" fmla="*/ 260 w 280"/>
                <a:gd name="T65" fmla="*/ 120 h 200"/>
                <a:gd name="T66" fmla="*/ 280 w 280"/>
                <a:gd name="T67" fmla="*/ 100 h 200"/>
                <a:gd name="T68" fmla="*/ 260 w 280"/>
                <a:gd name="T69" fmla="*/ 80 h 200"/>
                <a:gd name="T70" fmla="*/ 260 w 280"/>
                <a:gd name="T71" fmla="*/ 160 h 200"/>
                <a:gd name="T72" fmla="*/ 120 w 280"/>
                <a:gd name="T73" fmla="*/ 160 h 200"/>
                <a:gd name="T74" fmla="*/ 100 w 280"/>
                <a:gd name="T75" fmla="*/ 180 h 200"/>
                <a:gd name="T76" fmla="*/ 120 w 280"/>
                <a:gd name="T77" fmla="*/ 200 h 200"/>
                <a:gd name="T78" fmla="*/ 260 w 280"/>
                <a:gd name="T79" fmla="*/ 200 h 200"/>
                <a:gd name="T80" fmla="*/ 280 w 280"/>
                <a:gd name="T81" fmla="*/ 180 h 200"/>
                <a:gd name="T82" fmla="*/ 260 w 280"/>
                <a:gd name="T83" fmla="*/ 16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0" h="200">
                  <a:moveTo>
                    <a:pt x="40" y="160"/>
                  </a:moveTo>
                  <a:cubicBezTo>
                    <a:pt x="20" y="160"/>
                    <a:pt x="20" y="160"/>
                    <a:pt x="20" y="160"/>
                  </a:cubicBezTo>
                  <a:cubicBezTo>
                    <a:pt x="9" y="160"/>
                    <a:pt x="0" y="169"/>
                    <a:pt x="0" y="180"/>
                  </a:cubicBezTo>
                  <a:cubicBezTo>
                    <a:pt x="0" y="191"/>
                    <a:pt x="9" y="200"/>
                    <a:pt x="20" y="200"/>
                  </a:cubicBezTo>
                  <a:cubicBezTo>
                    <a:pt x="40" y="200"/>
                    <a:pt x="40" y="200"/>
                    <a:pt x="40" y="200"/>
                  </a:cubicBezTo>
                  <a:cubicBezTo>
                    <a:pt x="51" y="200"/>
                    <a:pt x="60" y="191"/>
                    <a:pt x="60" y="180"/>
                  </a:cubicBezTo>
                  <a:cubicBezTo>
                    <a:pt x="60" y="169"/>
                    <a:pt x="51" y="160"/>
                    <a:pt x="40" y="160"/>
                  </a:cubicBezTo>
                  <a:close/>
                  <a:moveTo>
                    <a:pt x="40" y="80"/>
                  </a:moveTo>
                  <a:cubicBezTo>
                    <a:pt x="20" y="80"/>
                    <a:pt x="20" y="80"/>
                    <a:pt x="20" y="80"/>
                  </a:cubicBezTo>
                  <a:cubicBezTo>
                    <a:pt x="9" y="80"/>
                    <a:pt x="0" y="89"/>
                    <a:pt x="0" y="100"/>
                  </a:cubicBezTo>
                  <a:cubicBezTo>
                    <a:pt x="0" y="111"/>
                    <a:pt x="9" y="120"/>
                    <a:pt x="20" y="120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51" y="120"/>
                    <a:pt x="60" y="111"/>
                    <a:pt x="60" y="100"/>
                  </a:cubicBezTo>
                  <a:cubicBezTo>
                    <a:pt x="60" y="89"/>
                    <a:pt x="51" y="80"/>
                    <a:pt x="40" y="80"/>
                  </a:cubicBezTo>
                  <a:close/>
                  <a:moveTo>
                    <a:pt x="40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31"/>
                    <a:pt x="9" y="40"/>
                    <a:pt x="20" y="40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51" y="40"/>
                    <a:pt x="60" y="31"/>
                    <a:pt x="60" y="20"/>
                  </a:cubicBezTo>
                  <a:cubicBezTo>
                    <a:pt x="60" y="9"/>
                    <a:pt x="51" y="0"/>
                    <a:pt x="40" y="0"/>
                  </a:cubicBezTo>
                  <a:close/>
                  <a:moveTo>
                    <a:pt x="120" y="40"/>
                  </a:moveTo>
                  <a:cubicBezTo>
                    <a:pt x="260" y="40"/>
                    <a:pt x="260" y="40"/>
                    <a:pt x="260" y="40"/>
                  </a:cubicBezTo>
                  <a:cubicBezTo>
                    <a:pt x="271" y="40"/>
                    <a:pt x="280" y="31"/>
                    <a:pt x="280" y="20"/>
                  </a:cubicBezTo>
                  <a:cubicBezTo>
                    <a:pt x="280" y="9"/>
                    <a:pt x="271" y="0"/>
                    <a:pt x="260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09" y="0"/>
                    <a:pt x="100" y="9"/>
                    <a:pt x="100" y="20"/>
                  </a:cubicBezTo>
                  <a:cubicBezTo>
                    <a:pt x="100" y="31"/>
                    <a:pt x="109" y="40"/>
                    <a:pt x="120" y="40"/>
                  </a:cubicBezTo>
                  <a:close/>
                  <a:moveTo>
                    <a:pt x="260" y="80"/>
                  </a:moveTo>
                  <a:cubicBezTo>
                    <a:pt x="120" y="80"/>
                    <a:pt x="120" y="80"/>
                    <a:pt x="120" y="80"/>
                  </a:cubicBezTo>
                  <a:cubicBezTo>
                    <a:pt x="109" y="80"/>
                    <a:pt x="100" y="89"/>
                    <a:pt x="100" y="100"/>
                  </a:cubicBezTo>
                  <a:cubicBezTo>
                    <a:pt x="100" y="111"/>
                    <a:pt x="109" y="120"/>
                    <a:pt x="120" y="120"/>
                  </a:cubicBezTo>
                  <a:cubicBezTo>
                    <a:pt x="260" y="120"/>
                    <a:pt x="260" y="120"/>
                    <a:pt x="260" y="120"/>
                  </a:cubicBezTo>
                  <a:cubicBezTo>
                    <a:pt x="271" y="120"/>
                    <a:pt x="280" y="111"/>
                    <a:pt x="280" y="100"/>
                  </a:cubicBezTo>
                  <a:cubicBezTo>
                    <a:pt x="280" y="89"/>
                    <a:pt x="271" y="80"/>
                    <a:pt x="260" y="80"/>
                  </a:cubicBezTo>
                  <a:close/>
                  <a:moveTo>
                    <a:pt x="260" y="160"/>
                  </a:moveTo>
                  <a:cubicBezTo>
                    <a:pt x="120" y="160"/>
                    <a:pt x="120" y="160"/>
                    <a:pt x="120" y="160"/>
                  </a:cubicBezTo>
                  <a:cubicBezTo>
                    <a:pt x="109" y="160"/>
                    <a:pt x="100" y="169"/>
                    <a:pt x="100" y="180"/>
                  </a:cubicBezTo>
                  <a:cubicBezTo>
                    <a:pt x="100" y="191"/>
                    <a:pt x="109" y="200"/>
                    <a:pt x="120" y="200"/>
                  </a:cubicBezTo>
                  <a:cubicBezTo>
                    <a:pt x="260" y="200"/>
                    <a:pt x="260" y="200"/>
                    <a:pt x="260" y="200"/>
                  </a:cubicBezTo>
                  <a:cubicBezTo>
                    <a:pt x="271" y="200"/>
                    <a:pt x="280" y="191"/>
                    <a:pt x="280" y="180"/>
                  </a:cubicBezTo>
                  <a:cubicBezTo>
                    <a:pt x="280" y="169"/>
                    <a:pt x="271" y="160"/>
                    <a:pt x="260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en-US" sz="2400"/>
            </a:p>
          </p:txBody>
        </p:sp>
      </p:grpSp>
    </p:spTree>
    <p:extLst>
      <p:ext uri="{BB962C8B-B14F-4D97-AF65-F5344CB8AC3E}">
        <p14:creationId xmlns:p14="http://schemas.microsoft.com/office/powerpoint/2010/main" val="101008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609600" y="584200"/>
            <a:ext cx="10972800" cy="697627"/>
          </a:xfrm>
        </p:spPr>
        <p:txBody>
          <a:bodyPr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Overall Process Flow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609600" y="1307970"/>
            <a:ext cx="10972800" cy="258532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sz="1200" dirty="0"/>
              <a:t>Data processing and Modeling Part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791200" y="1236642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9A39420-D932-834E-B367-ED37C08825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/>
          <a:stretch/>
        </p:blipFill>
        <p:spPr>
          <a:xfrm>
            <a:off x="0" y="1700123"/>
            <a:ext cx="12192000" cy="4573677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F59A8A47-233B-E54B-A803-CAAC437CA1BF}"/>
              </a:ext>
            </a:extLst>
          </p:cNvPr>
          <p:cNvSpPr/>
          <p:nvPr/>
        </p:nvSpPr>
        <p:spPr>
          <a:xfrm>
            <a:off x="3643313" y="1700123"/>
            <a:ext cx="8401050" cy="4573677"/>
          </a:xfrm>
          <a:prstGeom prst="roundRect">
            <a:avLst/>
          </a:prstGeom>
          <a:noFill/>
          <a:ln w="666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3927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build="p"/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609600" y="584200"/>
            <a:ext cx="10972800" cy="697627"/>
          </a:xfrm>
        </p:spPr>
        <p:txBody>
          <a:bodyPr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Modeling Part Flow</a:t>
            </a:r>
          </a:p>
        </p:txBody>
      </p:sp>
      <p:sp>
        <p:nvSpPr>
          <p:cNvPr id="21" name="Content Placeholder 2"/>
          <p:cNvSpPr>
            <a:spLocks noGrp="1"/>
          </p:cNvSpPr>
          <p:nvPr>
            <p:ph idx="1"/>
          </p:nvPr>
        </p:nvSpPr>
        <p:spPr>
          <a:xfrm>
            <a:off x="609600" y="1307970"/>
            <a:ext cx="10972800" cy="258532"/>
          </a:xfrm>
        </p:spPr>
        <p:txBody>
          <a:bodyPr>
            <a:spAutoFit/>
          </a:bodyPr>
          <a:lstStyle/>
          <a:p>
            <a:pPr marL="0" indent="0" algn="ctr">
              <a:buNone/>
            </a:pPr>
            <a:r>
              <a:rPr lang="en-US" sz="1200" dirty="0"/>
              <a:t>Data processing and Modeling Part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791200" y="1236642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5F4FCD5-5177-814A-A54A-53F6B4BC28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0766" y="1307970"/>
            <a:ext cx="3330468" cy="5604934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3BD5783F-7887-1744-BD8F-2F96E5532E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276" b="42928"/>
          <a:stretch/>
        </p:blipFill>
        <p:spPr>
          <a:xfrm>
            <a:off x="0" y="1307970"/>
            <a:ext cx="3505200" cy="5283282"/>
          </a:xfrm>
          <a:prstGeom prst="rect">
            <a:avLst/>
          </a:prstGeom>
        </p:spPr>
      </p:pic>
      <p:cxnSp>
        <p:nvCxnSpPr>
          <p:cNvPr id="7" name="직선 연결선[R] 6">
            <a:extLst>
              <a:ext uri="{FF2B5EF4-FFF2-40B4-BE49-F238E27FC236}">
                <a16:creationId xmlns:a16="http://schemas.microsoft.com/office/drawing/2014/main" id="{86FB13A6-C457-314F-ACE9-764D5C42E498}"/>
              </a:ext>
            </a:extLst>
          </p:cNvPr>
          <p:cNvCxnSpPr/>
          <p:nvPr/>
        </p:nvCxnSpPr>
        <p:spPr>
          <a:xfrm flipV="1">
            <a:off x="2878667" y="1896533"/>
            <a:ext cx="1744133" cy="355600"/>
          </a:xfrm>
          <a:prstGeom prst="line">
            <a:avLst/>
          </a:prstGeom>
          <a:ln w="47625">
            <a:solidFill>
              <a:srgbClr val="00B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[R] 12">
            <a:extLst>
              <a:ext uri="{FF2B5EF4-FFF2-40B4-BE49-F238E27FC236}">
                <a16:creationId xmlns:a16="http://schemas.microsoft.com/office/drawing/2014/main" id="{76406E76-A3F4-6844-80CA-35ED02E1D795}"/>
              </a:ext>
            </a:extLst>
          </p:cNvPr>
          <p:cNvCxnSpPr/>
          <p:nvPr/>
        </p:nvCxnSpPr>
        <p:spPr>
          <a:xfrm flipV="1">
            <a:off x="2929467" y="4453467"/>
            <a:ext cx="1642533" cy="2137785"/>
          </a:xfrm>
          <a:prstGeom prst="line">
            <a:avLst/>
          </a:prstGeom>
          <a:ln w="47625">
            <a:solidFill>
              <a:srgbClr val="00B05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extLst>
              <a:ext uri="{FF2B5EF4-FFF2-40B4-BE49-F238E27FC236}">
                <a16:creationId xmlns:a16="http://schemas.microsoft.com/office/drawing/2014/main" id="{82E32931-5725-8446-84D0-02FA7E9DBB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63" t="58990" r="8903"/>
          <a:stretch/>
        </p:blipFill>
        <p:spPr>
          <a:xfrm>
            <a:off x="7957086" y="1657018"/>
            <a:ext cx="4234914" cy="3638402"/>
          </a:xfrm>
          <a:prstGeom prst="rect">
            <a:avLst/>
          </a:prstGeom>
        </p:spPr>
      </p:pic>
      <p:cxnSp>
        <p:nvCxnSpPr>
          <p:cNvPr id="18" name="직선 연결선[R] 17">
            <a:extLst>
              <a:ext uri="{FF2B5EF4-FFF2-40B4-BE49-F238E27FC236}">
                <a16:creationId xmlns:a16="http://schemas.microsoft.com/office/drawing/2014/main" id="{55FEE976-DD14-3B41-8608-F53F25F7CB2D}"/>
              </a:ext>
            </a:extLst>
          </p:cNvPr>
          <p:cNvCxnSpPr>
            <a:cxnSpLocks/>
          </p:cNvCxnSpPr>
          <p:nvPr/>
        </p:nvCxnSpPr>
        <p:spPr>
          <a:xfrm flipV="1">
            <a:off x="6212953" y="1657018"/>
            <a:ext cx="1881180" cy="2974249"/>
          </a:xfrm>
          <a:prstGeom prst="line">
            <a:avLst/>
          </a:prstGeom>
          <a:ln w="47625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[R] 22">
            <a:extLst>
              <a:ext uri="{FF2B5EF4-FFF2-40B4-BE49-F238E27FC236}">
                <a16:creationId xmlns:a16="http://schemas.microsoft.com/office/drawing/2014/main" id="{1E5078CD-C2B1-0641-9FA7-F8270B72D03A}"/>
              </a:ext>
            </a:extLst>
          </p:cNvPr>
          <p:cNvCxnSpPr>
            <a:cxnSpLocks/>
          </p:cNvCxnSpPr>
          <p:nvPr/>
        </p:nvCxnSpPr>
        <p:spPr>
          <a:xfrm flipV="1">
            <a:off x="7281057" y="5200982"/>
            <a:ext cx="4013476" cy="1487125"/>
          </a:xfrm>
          <a:prstGeom prst="line">
            <a:avLst/>
          </a:prstGeom>
          <a:ln w="47625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모서리가 둥근 직사각형 23">
            <a:extLst>
              <a:ext uri="{FF2B5EF4-FFF2-40B4-BE49-F238E27FC236}">
                <a16:creationId xmlns:a16="http://schemas.microsoft.com/office/drawing/2014/main" id="{5CA9B2AB-BEE3-404D-A96B-52D6F9B6C4EA}"/>
              </a:ext>
            </a:extLst>
          </p:cNvPr>
          <p:cNvSpPr/>
          <p:nvPr/>
        </p:nvSpPr>
        <p:spPr>
          <a:xfrm>
            <a:off x="4600304" y="4614333"/>
            <a:ext cx="2757487" cy="2137785"/>
          </a:xfrm>
          <a:prstGeom prst="roundRect">
            <a:avLst/>
          </a:prstGeom>
          <a:noFill/>
          <a:ln w="666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5" name="모서리가 둥근 직사각형 24">
            <a:extLst>
              <a:ext uri="{FF2B5EF4-FFF2-40B4-BE49-F238E27FC236}">
                <a16:creationId xmlns:a16="http://schemas.microsoft.com/office/drawing/2014/main" id="{DA182400-E52C-C74A-A3E7-89FD4B4D8B6E}"/>
              </a:ext>
            </a:extLst>
          </p:cNvPr>
          <p:cNvSpPr/>
          <p:nvPr/>
        </p:nvSpPr>
        <p:spPr>
          <a:xfrm>
            <a:off x="4430766" y="1566502"/>
            <a:ext cx="1832987" cy="2957315"/>
          </a:xfrm>
          <a:prstGeom prst="roundRect">
            <a:avLst/>
          </a:prstGeom>
          <a:noFill/>
          <a:ln w="66675">
            <a:solidFill>
              <a:srgbClr val="00B05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24713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 build="p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609600" y="584200"/>
            <a:ext cx="10972800" cy="697627"/>
          </a:xfrm>
        </p:spPr>
        <p:txBody>
          <a:bodyPr>
            <a:spAutoFit/>
          </a:bodyPr>
          <a:lstStyle/>
          <a:p>
            <a:pPr algn="ctr"/>
            <a:r>
              <a:rPr lang="en-US" dirty="0">
                <a:solidFill>
                  <a:schemeClr val="tx2"/>
                </a:solidFill>
              </a:rPr>
              <a:t>Data Collect And Preprocessing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791200" y="1236642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C6334E54-3DF4-AA41-8948-A662C3D441F2}"/>
              </a:ext>
            </a:extLst>
          </p:cNvPr>
          <p:cNvSpPr/>
          <p:nvPr/>
        </p:nvSpPr>
        <p:spPr>
          <a:xfrm>
            <a:off x="863601" y="1930400"/>
            <a:ext cx="2777066" cy="401320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6" name="모서리가 둥근 직사각형 25">
            <a:extLst>
              <a:ext uri="{FF2B5EF4-FFF2-40B4-BE49-F238E27FC236}">
                <a16:creationId xmlns:a16="http://schemas.microsoft.com/office/drawing/2014/main" id="{34016301-608A-5943-A45C-65D3FC9DB4B7}"/>
              </a:ext>
            </a:extLst>
          </p:cNvPr>
          <p:cNvSpPr/>
          <p:nvPr/>
        </p:nvSpPr>
        <p:spPr>
          <a:xfrm>
            <a:off x="4707467" y="1920365"/>
            <a:ext cx="2777066" cy="401320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7" name="모서리가 둥근 직사각형 26">
            <a:extLst>
              <a:ext uri="{FF2B5EF4-FFF2-40B4-BE49-F238E27FC236}">
                <a16:creationId xmlns:a16="http://schemas.microsoft.com/office/drawing/2014/main" id="{558D9D40-40B3-814C-A614-FE595311DDB4}"/>
              </a:ext>
            </a:extLst>
          </p:cNvPr>
          <p:cNvSpPr/>
          <p:nvPr/>
        </p:nvSpPr>
        <p:spPr>
          <a:xfrm>
            <a:off x="8551345" y="1930400"/>
            <a:ext cx="2777066" cy="401320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88209B-B18C-D545-ACB7-73EE943FF319}"/>
              </a:ext>
            </a:extLst>
          </p:cNvPr>
          <p:cNvSpPr txBox="1"/>
          <p:nvPr/>
        </p:nvSpPr>
        <p:spPr>
          <a:xfrm>
            <a:off x="1350691" y="2167467"/>
            <a:ext cx="1882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/>
              <a:t>미세먼지 데이터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674C3B8-043C-2F4E-B20C-AC30689B004A}"/>
              </a:ext>
            </a:extLst>
          </p:cNvPr>
          <p:cNvSpPr txBox="1"/>
          <p:nvPr/>
        </p:nvSpPr>
        <p:spPr>
          <a:xfrm>
            <a:off x="5311171" y="216746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/>
              <a:t>진료내역정보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7C77E78-9595-F743-9850-181523B0C167}"/>
              </a:ext>
            </a:extLst>
          </p:cNvPr>
          <p:cNvSpPr txBox="1"/>
          <p:nvPr/>
        </p:nvSpPr>
        <p:spPr>
          <a:xfrm>
            <a:off x="9229588" y="2167467"/>
            <a:ext cx="1420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b="1" dirty="0"/>
              <a:t>날씨 데이터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8DF37A-7F8C-E14A-97AC-3B8D727FAA48}"/>
              </a:ext>
            </a:extLst>
          </p:cNvPr>
          <p:cNvSpPr txBox="1"/>
          <p:nvPr/>
        </p:nvSpPr>
        <p:spPr>
          <a:xfrm>
            <a:off x="895026" y="2613178"/>
            <a:ext cx="2714205" cy="25317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dirty="0"/>
              <a:t>2002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2017</a:t>
            </a:r>
            <a:r>
              <a:rPr kumimoji="1" lang="ko-KR" altLang="en-US" dirty="0"/>
              <a:t>년의</a:t>
            </a:r>
            <a:br>
              <a:rPr kumimoji="1" lang="en-US" altLang="ko-KR" dirty="0"/>
            </a:br>
            <a:r>
              <a:rPr kumimoji="1" lang="en-US" altLang="ko-KR" dirty="0"/>
              <a:t>16</a:t>
            </a:r>
            <a:r>
              <a:rPr kumimoji="1" lang="ko-KR" altLang="en-US" dirty="0"/>
              <a:t>년치 데이터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출처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에어코리아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학습용 데이터는</a:t>
            </a:r>
            <a:br>
              <a:rPr kumimoji="1" lang="en-US" altLang="ko-KR" dirty="0"/>
            </a:br>
            <a:r>
              <a:rPr kumimoji="1" lang="ko-KR" altLang="en-US" dirty="0"/>
              <a:t>한꺼번에 다운로드 후</a:t>
            </a:r>
            <a:br>
              <a:rPr kumimoji="1" lang="en-US" altLang="ko-KR" dirty="0"/>
            </a:br>
            <a:r>
              <a:rPr kumimoji="1" lang="ko-KR" altLang="en-US" dirty="0"/>
              <a:t>전처리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A80420C-187D-D34A-A345-B17595D5FABF}"/>
              </a:ext>
            </a:extLst>
          </p:cNvPr>
          <p:cNvSpPr txBox="1"/>
          <p:nvPr/>
        </p:nvSpPr>
        <p:spPr>
          <a:xfrm>
            <a:off x="4707467" y="2613177"/>
            <a:ext cx="2765501" cy="29472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dirty="0"/>
              <a:t>2002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2017</a:t>
            </a:r>
            <a:r>
              <a:rPr kumimoji="1" lang="ko-KR" altLang="en-US" dirty="0"/>
              <a:t>년의</a:t>
            </a:r>
            <a:br>
              <a:rPr kumimoji="1" lang="en-US" altLang="ko-KR" dirty="0"/>
            </a:br>
            <a:r>
              <a:rPr kumimoji="1" lang="en-US" altLang="ko-KR" dirty="0"/>
              <a:t>16</a:t>
            </a:r>
            <a:r>
              <a:rPr kumimoji="1" lang="ko-KR" altLang="en-US" dirty="0"/>
              <a:t>년치 데이터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출처 </a:t>
            </a:r>
            <a:r>
              <a:rPr kumimoji="1" lang="en-US" altLang="ko-KR" dirty="0"/>
              <a:t>:</a:t>
            </a:r>
            <a:r>
              <a:rPr kumimoji="1" lang="ko-KR" altLang="en-US" dirty="0"/>
              <a:t> 공공데이터포털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학습용 데이터는</a:t>
            </a:r>
            <a:br>
              <a:rPr kumimoji="1" lang="en-US" altLang="ko-KR" dirty="0"/>
            </a:br>
            <a:r>
              <a:rPr kumimoji="1" lang="ko-KR" altLang="en-US" dirty="0"/>
              <a:t>한꺼번에 다운로드 후</a:t>
            </a:r>
            <a:br>
              <a:rPr kumimoji="1" lang="en-US" altLang="ko-KR" dirty="0"/>
            </a:br>
            <a:r>
              <a:rPr kumimoji="1" lang="ko-KR" altLang="en-US" dirty="0"/>
              <a:t>전처리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질병코드</a:t>
            </a:r>
            <a:r>
              <a:rPr kumimoji="1" lang="ko-KR" altLang="en-US" dirty="0"/>
              <a:t> 선정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B6441F3-E02E-E749-B349-0B6AFFE732D4}"/>
              </a:ext>
            </a:extLst>
          </p:cNvPr>
          <p:cNvSpPr txBox="1"/>
          <p:nvPr/>
        </p:nvSpPr>
        <p:spPr>
          <a:xfrm>
            <a:off x="8619596" y="2613177"/>
            <a:ext cx="2667718" cy="29472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dirty="0"/>
              <a:t>2002</a:t>
            </a:r>
            <a:r>
              <a:rPr kumimoji="1" lang="ko-KR" altLang="en-US" dirty="0"/>
              <a:t> </a:t>
            </a:r>
            <a:r>
              <a:rPr kumimoji="1" lang="en-US" altLang="ko-KR" dirty="0"/>
              <a:t>–</a:t>
            </a:r>
            <a:r>
              <a:rPr kumimoji="1" lang="ko-KR" altLang="en-US" dirty="0"/>
              <a:t> </a:t>
            </a:r>
            <a:r>
              <a:rPr kumimoji="1" lang="en-US" altLang="ko-KR" dirty="0"/>
              <a:t>2017</a:t>
            </a:r>
            <a:r>
              <a:rPr kumimoji="1" lang="ko-KR" altLang="en-US" dirty="0"/>
              <a:t>년의</a:t>
            </a:r>
            <a:br>
              <a:rPr kumimoji="1" lang="en-US" altLang="ko-KR" dirty="0"/>
            </a:br>
            <a:r>
              <a:rPr kumimoji="1" lang="en-US" altLang="ko-KR" dirty="0"/>
              <a:t>16</a:t>
            </a:r>
            <a:r>
              <a:rPr kumimoji="1" lang="ko-KR" altLang="en-US" dirty="0"/>
              <a:t>년치 데이터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예보 데이터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출처 </a:t>
            </a:r>
            <a:r>
              <a:rPr kumimoji="1" lang="en-US" altLang="ko-KR" dirty="0"/>
              <a:t>:</a:t>
            </a:r>
            <a:r>
              <a:rPr kumimoji="1" lang="ko-KR" altLang="en-US" dirty="0"/>
              <a:t> 기상청 </a:t>
            </a:r>
            <a:r>
              <a:rPr kumimoji="1" lang="en-US" altLang="ko-KR" dirty="0"/>
              <a:t>API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dirty="0"/>
              <a:t>API</a:t>
            </a:r>
            <a:r>
              <a:rPr kumimoji="1" lang="ko-KR" altLang="en-US" dirty="0"/>
              <a:t> 이용하여 일괄</a:t>
            </a:r>
            <a:br>
              <a:rPr kumimoji="1" lang="en-US" altLang="ko-KR" dirty="0"/>
            </a:br>
            <a:r>
              <a:rPr kumimoji="1" lang="ko-KR" altLang="en-US" dirty="0"/>
              <a:t>다운로드 진행</a:t>
            </a:r>
            <a:endParaRPr kumimoji="1" lang="en-US" altLang="ko-KR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dirty="0"/>
              <a:t>예보는 </a:t>
            </a:r>
            <a:r>
              <a:rPr kumimoji="1" lang="en-US" altLang="ko-KR"/>
              <a:t>scraping </a:t>
            </a:r>
            <a:r>
              <a:rPr kumimoji="1" lang="ko-KR" altLang="en-US" dirty="0"/>
              <a:t>예정</a:t>
            </a:r>
          </a:p>
        </p:txBody>
      </p:sp>
    </p:spTree>
    <p:extLst>
      <p:ext uri="{BB962C8B-B14F-4D97-AF65-F5344CB8AC3E}">
        <p14:creationId xmlns:p14="http://schemas.microsoft.com/office/powerpoint/2010/main" val="498358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0" y="241440"/>
            <a:ext cx="10972800" cy="507831"/>
          </a:xfrm>
        </p:spPr>
        <p:txBody>
          <a:bodyPr>
            <a:spAutoFit/>
          </a:bodyPr>
          <a:lstStyle/>
          <a:p>
            <a:r>
              <a:rPr lang="ko-KR" altLang="en-US" sz="3000" dirty="0">
                <a:solidFill>
                  <a:schemeClr val="tx2"/>
                </a:solidFill>
              </a:rPr>
              <a:t>미세먼지 데이터</a:t>
            </a:r>
            <a:endParaRPr lang="en-US" sz="3000" dirty="0">
              <a:solidFill>
                <a:schemeClr val="tx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100666" y="733630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467F0D9E-9A93-9949-B553-8F9F6B302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1180492"/>
            <a:ext cx="6090904" cy="438976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69215E39-C0A0-514E-AFF5-7CB6EE19A5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7932" y="1180492"/>
            <a:ext cx="6357918" cy="438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39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0" y="241440"/>
            <a:ext cx="10972800" cy="507831"/>
          </a:xfrm>
        </p:spPr>
        <p:txBody>
          <a:bodyPr>
            <a:spAutoFit/>
          </a:bodyPr>
          <a:lstStyle/>
          <a:p>
            <a:r>
              <a:rPr lang="ko-KR" altLang="en-US" sz="3000" dirty="0">
                <a:solidFill>
                  <a:schemeClr val="tx2"/>
                </a:solidFill>
              </a:rPr>
              <a:t>미세먼지 데이터</a:t>
            </a:r>
            <a:endParaRPr lang="en-US" sz="3000" dirty="0">
              <a:solidFill>
                <a:schemeClr val="tx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100666" y="733630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0EC8076-A8DE-FE4C-9063-EB15D01EF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4" y="1494307"/>
            <a:ext cx="5665323" cy="424656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D2AACBF-2B99-E54A-82D8-33E9316C2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5482" y="1494306"/>
            <a:ext cx="4887729" cy="42465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AA2066B-C7B6-DF40-94E0-B28754162D04}"/>
              </a:ext>
            </a:extLst>
          </p:cNvPr>
          <p:cNvSpPr txBox="1"/>
          <p:nvPr/>
        </p:nvSpPr>
        <p:spPr>
          <a:xfrm>
            <a:off x="2200628" y="1109335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분기별 데이터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DF2B5B-CC37-D840-876C-28E21A8EFCB9}"/>
              </a:ext>
            </a:extLst>
          </p:cNvPr>
          <p:cNvSpPr txBox="1"/>
          <p:nvPr/>
        </p:nvSpPr>
        <p:spPr>
          <a:xfrm>
            <a:off x="8339958" y="1109335"/>
            <a:ext cx="16514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dirty="0"/>
              <a:t>합쳐진 데이터</a:t>
            </a:r>
          </a:p>
        </p:txBody>
      </p:sp>
      <p:sp>
        <p:nvSpPr>
          <p:cNvPr id="11" name="삼각형 10">
            <a:extLst>
              <a:ext uri="{FF2B5EF4-FFF2-40B4-BE49-F238E27FC236}">
                <a16:creationId xmlns:a16="http://schemas.microsoft.com/office/drawing/2014/main" id="{94DEBA80-5D82-654A-8C2C-CBD2ED29C0E3}"/>
              </a:ext>
            </a:extLst>
          </p:cNvPr>
          <p:cNvSpPr/>
          <p:nvPr/>
        </p:nvSpPr>
        <p:spPr>
          <a:xfrm rot="5400000">
            <a:off x="4546847" y="3446137"/>
            <a:ext cx="3510783" cy="342900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C0D268-58F3-654F-8B7F-E2F954723C3F}"/>
              </a:ext>
            </a:extLst>
          </p:cNvPr>
          <p:cNvSpPr txBox="1"/>
          <p:nvPr/>
        </p:nvSpPr>
        <p:spPr>
          <a:xfrm>
            <a:off x="193674" y="6016080"/>
            <a:ext cx="8494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지역을 코드로 통일하고 </a:t>
            </a:r>
            <a:r>
              <a:rPr kumimoji="1" lang="ko-KR" altLang="en-US" dirty="0" err="1"/>
              <a:t>필요없는</a:t>
            </a:r>
            <a:r>
              <a:rPr kumimoji="1" lang="ko-KR" altLang="en-US" dirty="0"/>
              <a:t> 내용 삭제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매 년 </a:t>
            </a:r>
            <a:r>
              <a:rPr kumimoji="1" lang="ko-KR" altLang="en-US" dirty="0" err="1"/>
              <a:t>데이터셋이</a:t>
            </a:r>
            <a:r>
              <a:rPr kumimoji="1" lang="ko-KR" altLang="en-US" dirty="0"/>
              <a:t> 분기별로 제공되고 파일 형식과 </a:t>
            </a:r>
            <a:r>
              <a:rPr kumimoji="1" lang="en-US" altLang="ko-KR" dirty="0"/>
              <a:t>encoding </a:t>
            </a:r>
            <a:r>
              <a:rPr kumimoji="1" lang="ko-KR" altLang="en-US" dirty="0"/>
              <a:t>이 달라 </a:t>
            </a:r>
            <a:r>
              <a:rPr kumimoji="1" lang="ko-KR" altLang="en-US" dirty="0" err="1"/>
              <a:t>오래걸림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9115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0" y="241440"/>
            <a:ext cx="10972800" cy="507831"/>
          </a:xfrm>
        </p:spPr>
        <p:txBody>
          <a:bodyPr>
            <a:spAutoFit/>
          </a:bodyPr>
          <a:lstStyle/>
          <a:p>
            <a:r>
              <a:rPr lang="ko-KR" altLang="en-US" sz="3000" dirty="0">
                <a:solidFill>
                  <a:schemeClr val="tx2"/>
                </a:solidFill>
              </a:rPr>
              <a:t>진료내역정보 데이터</a:t>
            </a:r>
            <a:endParaRPr lang="en-US" sz="3000" dirty="0">
              <a:solidFill>
                <a:schemeClr val="tx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100666" y="733630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2F93D87-73E3-5C42-8401-75FC3EC18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81" y="2083623"/>
            <a:ext cx="11570238" cy="2690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12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11455051" y="356857"/>
            <a:ext cx="364203" cy="328944"/>
            <a:chOff x="8591280" y="267642"/>
            <a:chExt cx="273152" cy="246708"/>
          </a:xfrm>
        </p:grpSpPr>
        <p:sp>
          <p:nvSpPr>
            <p:cNvPr id="9" name="Pentagon 8"/>
            <p:cNvSpPr/>
            <p:nvPr/>
          </p:nvSpPr>
          <p:spPr>
            <a:xfrm rot="5400000">
              <a:off x="8610600" y="285750"/>
              <a:ext cx="228600" cy="228600"/>
            </a:xfrm>
            <a:prstGeom prst="homePlate">
              <a:avLst>
                <a:gd name="adj" fmla="val 26119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591280" y="267642"/>
              <a:ext cx="273152" cy="2077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bg1"/>
                  </a:solidFill>
                </a:rPr>
                <a:t>04</a:t>
              </a:r>
            </a:p>
          </p:txBody>
        </p:sp>
      </p:grp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0" y="241440"/>
            <a:ext cx="10972800" cy="507831"/>
          </a:xfrm>
        </p:spPr>
        <p:txBody>
          <a:bodyPr>
            <a:spAutoFit/>
          </a:bodyPr>
          <a:lstStyle/>
          <a:p>
            <a:r>
              <a:rPr lang="ko-KR" altLang="en-US" sz="3000" dirty="0">
                <a:solidFill>
                  <a:schemeClr val="tx2"/>
                </a:solidFill>
              </a:rPr>
              <a:t>진료내역정보 데이터</a:t>
            </a:r>
            <a:endParaRPr lang="en-US" sz="3000" dirty="0">
              <a:solidFill>
                <a:schemeClr val="tx2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1100666" y="733630"/>
            <a:ext cx="609600" cy="312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2B250DE-9F76-0E43-B6E5-9E9CCF673D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6250"/>
          <a:stretch/>
        </p:blipFill>
        <p:spPr>
          <a:xfrm>
            <a:off x="50915" y="1437385"/>
            <a:ext cx="4484400" cy="408531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B13E1E8-DE0D-BF42-8B86-95B7775A4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652022"/>
            <a:ext cx="6654685" cy="3870674"/>
          </a:xfrm>
          <a:prstGeom prst="rect">
            <a:avLst/>
          </a:prstGeom>
        </p:spPr>
      </p:pic>
      <p:sp>
        <p:nvSpPr>
          <p:cNvPr id="11" name="삼각형 10">
            <a:extLst>
              <a:ext uri="{FF2B5EF4-FFF2-40B4-BE49-F238E27FC236}">
                <a16:creationId xmlns:a16="http://schemas.microsoft.com/office/drawing/2014/main" id="{EFFD00EE-C029-CA47-A79C-24F7A1642619}"/>
              </a:ext>
            </a:extLst>
          </p:cNvPr>
          <p:cNvSpPr/>
          <p:nvPr/>
        </p:nvSpPr>
        <p:spPr>
          <a:xfrm rot="5400000">
            <a:off x="3255465" y="3415909"/>
            <a:ext cx="3510783" cy="342900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5D5CB6-13BD-3E48-B20E-1C1FC0537EC5}"/>
              </a:ext>
            </a:extLst>
          </p:cNvPr>
          <p:cNvSpPr txBox="1"/>
          <p:nvPr/>
        </p:nvSpPr>
        <p:spPr>
          <a:xfrm>
            <a:off x="193674" y="6016080"/>
            <a:ext cx="91566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 err="1"/>
              <a:t>주상병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코드별로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시도코드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요양 </a:t>
            </a:r>
            <a:r>
              <a:rPr kumimoji="1" lang="ko-KR" altLang="en-US" dirty="0" err="1"/>
              <a:t>개시일자로</a:t>
            </a:r>
            <a:r>
              <a:rPr kumimoji="1" lang="ko-KR" altLang="en-US" dirty="0"/>
              <a:t> 묶어서 환자수를 계산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매년 </a:t>
            </a:r>
            <a:r>
              <a:rPr kumimoji="1" lang="ko-KR" altLang="en-US" dirty="0" err="1"/>
              <a:t>진료내역이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수천만건이고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encoding</a:t>
            </a:r>
            <a:r>
              <a:rPr kumimoji="1" lang="ko-KR" altLang="en-US" dirty="0"/>
              <a:t>과 </a:t>
            </a:r>
            <a:r>
              <a:rPr kumimoji="1" lang="ko-KR" altLang="en-US" dirty="0" err="1"/>
              <a:t>결측값이</a:t>
            </a:r>
            <a:r>
              <a:rPr kumimoji="1" lang="ko-KR" altLang="en-US" dirty="0"/>
              <a:t> 달라 각 </a:t>
            </a:r>
            <a:r>
              <a:rPr kumimoji="1" lang="ko-KR" altLang="en-US" dirty="0" err="1"/>
              <a:t>해별로</a:t>
            </a:r>
            <a:r>
              <a:rPr kumimoji="1" lang="ko-KR" altLang="en-US" dirty="0"/>
              <a:t> 처리하고 합침</a:t>
            </a:r>
          </a:p>
        </p:txBody>
      </p:sp>
    </p:spTree>
    <p:extLst>
      <p:ext uri="{BB962C8B-B14F-4D97-AF65-F5344CB8AC3E}">
        <p14:creationId xmlns:p14="http://schemas.microsoft.com/office/powerpoint/2010/main" val="2072790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2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349</Words>
  <Application>Microsoft Macintosh PowerPoint</Application>
  <PresentationFormat>와이드스크린</PresentationFormat>
  <Paragraphs>74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PowerPoint 프레젠테이션</vt:lpstr>
      <vt:lpstr>Contents</vt:lpstr>
      <vt:lpstr>Overall Process Flow</vt:lpstr>
      <vt:lpstr>Modeling Part Flow</vt:lpstr>
      <vt:lpstr>Data Collect And Preprocessing</vt:lpstr>
      <vt:lpstr>미세먼지 데이터</vt:lpstr>
      <vt:lpstr>미세먼지 데이터</vt:lpstr>
      <vt:lpstr>진료내역정보 데이터</vt:lpstr>
      <vt:lpstr>진료내역정보 데이터</vt:lpstr>
      <vt:lpstr>날씨 데이터</vt:lpstr>
      <vt:lpstr>날씨 데이터</vt:lpstr>
      <vt:lpstr>데이터 Merge</vt:lpstr>
      <vt:lpstr>Existing Model Building</vt:lpstr>
      <vt:lpstr>Existing Model Building</vt:lpstr>
      <vt:lpstr>Our Model</vt:lpstr>
      <vt:lpstr>Future Study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Microsoft Office User</cp:lastModifiedBy>
  <cp:revision>16</cp:revision>
  <dcterms:created xsi:type="dcterms:W3CDTF">2019-11-06T17:13:13Z</dcterms:created>
  <dcterms:modified xsi:type="dcterms:W3CDTF">2019-11-07T02:57:56Z</dcterms:modified>
</cp:coreProperties>
</file>

<file path=docProps/thumbnail.jpeg>
</file>